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7099300" cy="102346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AT" sz="1600" spc="-1" strike="noStrike">
                <a:solidFill>
                  <a:srgbClr val="000000"/>
                </a:solidFill>
                <a:latin typeface="Arial monospaced for SAP"/>
              </a:rPr>
              <a:t>Click to move the slide</a:t>
            </a: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AT" sz="2000" spc="-1" strike="noStrike">
                <a:latin typeface="Arial"/>
              </a:rPr>
              <a:t>Click to edit the notes format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AT" sz="1400" spc="-1" strike="noStrike">
                <a:latin typeface="Times New Roman"/>
              </a:rPr>
              <a:t>&lt;header&gt;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AT" sz="1400" spc="-1" strike="noStrike">
                <a:latin typeface="Times New Roman"/>
              </a:rPr>
              <a:t>&lt;date/time&gt;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AT" sz="1400" spc="-1" strike="noStrike">
                <a:latin typeface="Times New Roman"/>
              </a:defRPr>
            </a:lvl1pPr>
          </a:lstStyle>
          <a:p>
            <a:r>
              <a:rPr b="0" lang="de-AT" sz="1400" spc="-1" strike="noStrike">
                <a:latin typeface="Times New Roman"/>
              </a:rPr>
              <a:t>&lt;footer&gt;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A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780EE9A-4E03-45A5-AB86-1D98021A4C4F}" type="slidenum">
              <a:rPr b="0" lang="de-AT" sz="1400" spc="-1" strike="noStrike">
                <a:latin typeface="Times New Roman"/>
              </a:rPr>
              <a:t>&lt;number&gt;</a:t>
            </a:fld>
            <a:endParaRPr b="0" lang="de-A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Num" idx="6"/>
          </p:nvPr>
        </p:nvSpPr>
        <p:spPr>
          <a:xfrm>
            <a:off x="4019400" y="9721800"/>
            <a:ext cx="3078000" cy="510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2160" rIns="92160" tIns="46080" bIns="4608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C84974-F71F-423E-8F02-B93781A5C70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Img"/>
          </p:nvPr>
        </p:nvSpPr>
        <p:spPr>
          <a:xfrm>
            <a:off x="990720" y="768240"/>
            <a:ext cx="5117760" cy="38383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0280" y="4863600"/>
            <a:ext cx="5678640" cy="460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2160" rIns="92160" tIns="46080" bIns="46080" anchor="t">
            <a:noAutofit/>
          </a:bodyPr>
          <a:p>
            <a:endParaRPr b="0" lang="de-AT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17916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8832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27000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17916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8832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1B4A83-D935-42AD-AD57-204E7966215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598997-A1A0-4F12-9039-B42F76FF1F9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89F5E6-76A3-4E55-B204-98D09DEDA12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DC54DB-1748-48B6-9169-E8A6256E78A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5EA19D-8618-452D-980D-5A9E8B962F1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270000" y="1090440"/>
            <a:ext cx="86018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8D9491-F6B7-443A-94A3-D3F392BD8BB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B3FB35-8880-4177-9BFA-8EF6D4A916C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FD33D0E-3161-4A78-816C-8E73BA0EE15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1C7F02-A79D-4AA0-8570-708F3FCE525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B4C8BE-E7D4-4051-88FA-B640DAF9992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2F5C561-3BF5-4A82-A332-FB61A1FCDB6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17916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8832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27000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17916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8832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5160F6B-CE38-4E0F-AD29-55E25353BE2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D48857-470C-46E9-94AD-2FCDD884C09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DCCA7F-E638-467E-B5A9-CD6B628CA05A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479F74-238D-43FF-85C3-42850970954F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641F44-8E95-4E29-96BF-F48B765FD33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07949B-3125-48F5-A20F-421FF47D6D9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270000" y="1090440"/>
            <a:ext cx="86018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A87E04-7B61-4405-B915-8304D58B4C6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5EC2BF-A857-4664-9B0C-3A9A57C0720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075BE5-2274-423E-82C3-FC6750E5172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378BD7-A69A-4C38-A506-55CCB54A9B0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EB9CE1-1CBF-48FB-BAA6-E5BC5456435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477C58-C711-4DF1-893E-E0F0506726E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317916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88320" y="234396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27000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317916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6088320" y="4302000"/>
            <a:ext cx="27702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161FF8-5044-4F91-8407-CBB436609B6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70000" y="1090440"/>
            <a:ext cx="86018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37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8920" y="430200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endParaRPr b="0" lang="de-AT" sz="16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8920" y="2343960"/>
            <a:ext cx="419868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270000" y="4302000"/>
            <a:ext cx="8604000" cy="178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rafik 7" descr=""/>
          <p:cNvPicPr/>
          <p:nvPr/>
        </p:nvPicPr>
        <p:blipFill>
          <a:blip r:embed="rId2"/>
          <a:stretch/>
        </p:blipFill>
        <p:spPr>
          <a:xfrm>
            <a:off x="6422040" y="210600"/>
            <a:ext cx="2481840" cy="776520"/>
          </a:xfrm>
          <a:prstGeom prst="rect">
            <a:avLst/>
          </a:prstGeom>
          <a:ln w="0">
            <a:noFill/>
          </a:ln>
        </p:spPr>
      </p:pic>
      <p:pic>
        <p:nvPicPr>
          <p:cNvPr id="3" name="Grafik 8" descr=""/>
          <p:cNvPicPr/>
          <p:nvPr/>
        </p:nvPicPr>
        <p:blipFill>
          <a:blip r:embed="rId3"/>
          <a:srcRect l="20080" t="2556" r="77657" b="30613"/>
          <a:stretch/>
        </p:blipFill>
        <p:spPr>
          <a:xfrm flipH="1">
            <a:off x="270360" y="228600"/>
            <a:ext cx="72360" cy="622440"/>
          </a:xfrm>
          <a:prstGeom prst="rect">
            <a:avLst/>
          </a:prstGeom>
          <a:ln w="0">
            <a:noFill/>
          </a:ln>
        </p:spPr>
      </p:pic>
      <p:sp>
        <p:nvSpPr>
          <p:cNvPr id="4" name="Rechteck 4"/>
          <p:cNvSpPr/>
          <p:nvPr/>
        </p:nvSpPr>
        <p:spPr>
          <a:xfrm>
            <a:off x="0" y="1089000"/>
            <a:ext cx="9143640" cy="5573880"/>
          </a:xfrm>
          <a:prstGeom prst="rect">
            <a:avLst/>
          </a:prstGeom>
          <a:solidFill>
            <a:srgbClr val="10b0c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77560" y="1401840"/>
            <a:ext cx="8596080" cy="146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ffffff"/>
                </a:solidFill>
                <a:latin typeface="Calibri"/>
              </a:rPr>
              <a:t>Titelmasterformat durch Klicken bearbeiten</a:t>
            </a:r>
            <a:endParaRPr b="0" lang="de-AT" sz="40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Grafik 7" descr=""/>
          <p:cNvPicPr/>
          <p:nvPr/>
        </p:nvPicPr>
        <p:blipFill>
          <a:blip r:embed="rId2"/>
          <a:stretch/>
        </p:blipFill>
        <p:spPr>
          <a:xfrm>
            <a:off x="6422040" y="210600"/>
            <a:ext cx="2481840" cy="776520"/>
          </a:xfrm>
          <a:prstGeom prst="rect">
            <a:avLst/>
          </a:prstGeom>
          <a:ln w="0">
            <a:noFill/>
          </a:ln>
        </p:spPr>
      </p:pic>
      <p:pic>
        <p:nvPicPr>
          <p:cNvPr id="46" name="Grafik 8" descr=""/>
          <p:cNvPicPr/>
          <p:nvPr/>
        </p:nvPicPr>
        <p:blipFill>
          <a:blip r:embed="rId3"/>
          <a:srcRect l="20080" t="2556" r="77657" b="30613"/>
          <a:stretch/>
        </p:blipFill>
        <p:spPr>
          <a:xfrm flipH="1">
            <a:off x="270360" y="228600"/>
            <a:ext cx="72360" cy="6224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000000"/>
                </a:solidFill>
                <a:latin typeface="Calibri"/>
              </a:rPr>
              <a:t>Titelmasterformat durch Klicken bearbeiten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270000" y="2343960"/>
            <a:ext cx="8604000" cy="374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Textmasterformat bearbeiten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lvl="1" marL="45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lvl="2" marL="9144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3" marL="1371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4" marL="1828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1"/>
          </p:nvPr>
        </p:nvSpPr>
        <p:spPr>
          <a:xfrm>
            <a:off x="67384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spcBef>
                <a:spcPts val="221"/>
              </a:spcBef>
              <a:buNone/>
              <a:defRPr b="0" lang="de-AT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90000"/>
              </a:lnSpc>
              <a:spcBef>
                <a:spcPts val="221"/>
              </a:spcBef>
              <a:buNone/>
            </a:pPr>
            <a:fld id="{85A0D323-19C9-4900-A751-D95BDA6D7FE9}" type="slidenum">
              <a:rPr b="0" lang="de-AT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e-AT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erade Verbindung 13"/>
          <p:cNvSpPr/>
          <p:nvPr/>
        </p:nvSpPr>
        <p:spPr>
          <a:xfrm>
            <a:off x="355320" y="6311880"/>
            <a:ext cx="8423280" cy="36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rafik 7" descr=""/>
          <p:cNvPicPr/>
          <p:nvPr/>
        </p:nvPicPr>
        <p:blipFill>
          <a:blip r:embed="rId2"/>
          <a:stretch/>
        </p:blipFill>
        <p:spPr>
          <a:xfrm>
            <a:off x="6422040" y="210600"/>
            <a:ext cx="2481840" cy="776520"/>
          </a:xfrm>
          <a:prstGeom prst="rect">
            <a:avLst/>
          </a:prstGeom>
          <a:ln w="0">
            <a:noFill/>
          </a:ln>
        </p:spPr>
      </p:pic>
      <p:pic>
        <p:nvPicPr>
          <p:cNvPr id="89" name="Grafik 8" descr=""/>
          <p:cNvPicPr/>
          <p:nvPr/>
        </p:nvPicPr>
        <p:blipFill>
          <a:blip r:embed="rId3"/>
          <a:srcRect l="20080" t="2556" r="77657" b="30613"/>
          <a:stretch/>
        </p:blipFill>
        <p:spPr>
          <a:xfrm flipH="1">
            <a:off x="270360" y="228600"/>
            <a:ext cx="72360" cy="6224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000000"/>
                </a:solidFill>
                <a:latin typeface="Calibri"/>
              </a:rPr>
              <a:t>Titelmasterformat durch Klicken bearbeiten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270000" y="2233440"/>
            <a:ext cx="4225680" cy="385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Textmasterformat bearbeiten</a:t>
            </a:r>
            <a:endParaRPr b="0" lang="de-AT" sz="2800" spc="-1" strike="noStrike">
              <a:solidFill>
                <a:srgbClr val="000000"/>
              </a:solidFill>
              <a:latin typeface="Calibri"/>
            </a:endParaRPr>
          </a:p>
          <a:p>
            <a:pPr lvl="1" marL="45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lvl="2" marL="9144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3" marL="1371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AT" sz="1800" spc="-1" strike="noStrike">
              <a:solidFill>
                <a:srgbClr val="000000"/>
              </a:solidFill>
              <a:latin typeface="Calibri"/>
            </a:endParaRPr>
          </a:p>
          <a:p>
            <a:pPr lvl="4" marL="183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A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48320" y="2233440"/>
            <a:ext cx="4225680" cy="385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Textmasterformat bearbeiten</a:t>
            </a:r>
            <a:endParaRPr b="0" lang="de-AT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marL="1371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AT" sz="1800" spc="-1" strike="noStrike">
              <a:solidFill>
                <a:srgbClr val="000000"/>
              </a:solidFill>
              <a:latin typeface="Calibri"/>
            </a:endParaRPr>
          </a:p>
          <a:p>
            <a:pPr marL="183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A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sldNum" idx="2"/>
          </p:nvPr>
        </p:nvSpPr>
        <p:spPr>
          <a:xfrm>
            <a:off x="67384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spcBef>
                <a:spcPts val="221"/>
              </a:spcBef>
              <a:buNone/>
              <a:defRPr b="0" lang="de-AT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90000"/>
              </a:lnSpc>
              <a:spcBef>
                <a:spcPts val="221"/>
              </a:spcBef>
              <a:buNone/>
            </a:pPr>
            <a:fld id="{57BD88CC-40C3-46A0-88DB-046811A1C73A}" type="slidenum">
              <a:rPr b="0" lang="de-AT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e-AT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azom.com/article.aspx?ArticleID=19013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hyperlink" Target="https://www.nature.com/articles/srep12967" TargetMode="External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hyperlink" Target="https://www.researchgate.net/figure/Hybrid-Pulse-Power-Characterization-HPPC-test-profile_fig2_235602059" TargetMode="External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https://mediatum.ub.tum.de/doc/1162416/" TargetMode="External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opentextbc.ca/chemistry/chapter/5-2-calorimetry/" TargetMode="External"/><Relationship Id="rId4" Type="http://schemas.openxmlformats.org/officeDocument/2006/relationships/hyperlink" Target="https://mediatum.ub.tum.de/doc/1162416/1162416.pdf" TargetMode="External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mediatum.ub.tum.de/doc/1162416/1162416.pdf" TargetMode="External"/><Relationship Id="rId2" Type="http://schemas.openxmlformats.org/officeDocument/2006/relationships/hyperlink" Target="https://www.nature.com/articles/srep12967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77560" y="1401840"/>
            <a:ext cx="8596080" cy="146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2000"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alibri"/>
              </a:rPr>
              <a:t>BA </a:t>
            </a:r>
            <a:r>
              <a:rPr b="1" lang="en-US" sz="4800" spc="-1" strike="noStrike">
                <a:solidFill>
                  <a:srgbClr val="ffffff"/>
                </a:solidFill>
                <a:latin typeface="Calibri"/>
              </a:rPr>
              <a:t>Semina</a:t>
            </a:r>
            <a:r>
              <a:rPr b="1" lang="en-US" sz="4800" spc="-1" strike="noStrike">
                <a:solidFill>
                  <a:srgbClr val="ffffff"/>
                </a:solidFill>
                <a:latin typeface="Calibri"/>
              </a:rPr>
              <a:t>r</a:t>
            </a:r>
            <a:br>
              <a:rPr sz="4800"/>
            </a:br>
            <a:r>
              <a:rPr b="1" lang="en-US" sz="48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 2022</a:t>
            </a:r>
            <a:br>
              <a:rPr sz="4800"/>
            </a:br>
            <a:br>
              <a:rPr sz="4800"/>
            </a:b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Elektronik </a:t>
            </a: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und </a:t>
            </a: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Computer </a:t>
            </a: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Engineerin</a:t>
            </a: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g</a:t>
            </a:r>
            <a:br>
              <a:rPr sz="4800"/>
            </a:b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Florian </a:t>
            </a: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Zwittnigg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277560" y="4465800"/>
            <a:ext cx="8596080" cy="1752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9000"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Determining the internal resistance</a:t>
            </a:r>
            <a:br>
              <a:rPr sz="3200"/>
            </a:b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of a lithium ion battery</a:t>
            </a:r>
            <a:endParaRPr b="0" lang="de-AT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Outlook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270000" y="1800000"/>
            <a:ext cx="8604000" cy="429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Model building in Simulink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Equivalent electric circuit to reality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Evaluation of the system response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Comparison of the results with the findings from the literature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686320" y="3960000"/>
            <a:ext cx="3973680" cy="213228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74109F-3099-469E-8212-6A805C8447F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Outlook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270000" y="1980000"/>
            <a:ext cx="8604000" cy="411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Measurements with available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hardware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Device IRP120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Measurement of 400V System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Measurement of single cells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Comparison between Matlab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results and measurement results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220000" y="2500200"/>
            <a:ext cx="3541680" cy="23598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BE2F94-AC12-4BD9-891B-0330A446BFE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Motivation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70000" y="1800000"/>
            <a:ext cx="8604000" cy="429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Condition of a Lithium Ion Battery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Information about durability of the Battery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Simple and fast measurement 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950000" y="3780000"/>
            <a:ext cx="3412440" cy="227484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540000" y="4140000"/>
            <a:ext cx="4199400" cy="180000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D67694-160B-4B91-AF84-AEC71BC1A22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Lithium Ion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Battery general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information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270000" y="1800000"/>
            <a:ext cx="8604000" cy="429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Build of a Lithium Ion Battery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Aging Process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Meaning of the internal resistance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 txBox="1"/>
          <p:nvPr/>
        </p:nvSpPr>
        <p:spPr>
          <a:xfrm>
            <a:off x="3581640" y="6504480"/>
            <a:ext cx="25383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2"/>
              </a:rPr>
              <a:t>https://www.azom.com/article.aspx?ArticleID=19013</a:t>
            </a:r>
            <a:endParaRPr b="0" lang="de-AT" sz="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893240" y="3365640"/>
            <a:ext cx="5306760" cy="2737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4D0F00-C315-4576-8858-9B95EF62E43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Lithium Ion Battery general information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960200" y="1980000"/>
            <a:ext cx="5059800" cy="395928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3748680" y="1633680"/>
            <a:ext cx="1651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1800" spc="-1" strike="noStrike">
                <a:latin typeface="Arial"/>
              </a:rPr>
              <a:t>Aging Process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3780000" y="6480000"/>
            <a:ext cx="210708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3"/>
              </a:rPr>
              <a:t>https://www.nature.com/articles/srep12967</a:t>
            </a:r>
            <a:endParaRPr b="0" lang="de-AT" sz="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10ED64-E652-4813-8ED8-F896151D373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Methods to determine the internal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resistance of a Lithium Ion battery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23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Hybrid Pulse Power Characterization (HPPC)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rcRect l="0" t="0" r="0" b="51876"/>
          <a:stretch/>
        </p:blipFill>
        <p:spPr>
          <a:xfrm>
            <a:off x="2123280" y="2769120"/>
            <a:ext cx="5040000" cy="342180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 txBox="1"/>
          <p:nvPr/>
        </p:nvSpPr>
        <p:spPr>
          <a:xfrm>
            <a:off x="2192040" y="6458400"/>
            <a:ext cx="51048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3"/>
              </a:rPr>
              <a:t>https://www.researchgate.net/figure/Hybrid-Pulse-Power-Characterization-HPPC-test-profile_fig2_235602059</a:t>
            </a:r>
            <a:endParaRPr b="0" lang="de-AT" sz="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DFD3E6-651D-479E-B483-03BDDD34CFE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Methods to determine the internal resistance of a Lithium Ion battery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23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Galvanostatic Intermittent Titration Technique (GITT)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Electrochemical Impedance Spectroscopy (EIS)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2520000" y="3392640"/>
            <a:ext cx="3960000" cy="290736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3600000" y="6455160"/>
            <a:ext cx="43761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3"/>
              </a:rPr>
              <a:t>https://mediatum.ub.tum.de/doc/1162416/</a:t>
            </a:r>
            <a:endParaRPr b="0" lang="de-AT" sz="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435E4D-AD18-41A7-AA0B-A72F9DE2A46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y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270000" y="2343960"/>
            <a:ext cx="8604000" cy="323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Calorimetric Measurement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DC Charging Method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Parameterization using current pulses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351120" y="2382480"/>
            <a:ext cx="2333520" cy="373752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 txBox="1"/>
          <p:nvPr/>
        </p:nvSpPr>
        <p:spPr>
          <a:xfrm>
            <a:off x="5865120" y="6445800"/>
            <a:ext cx="270144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3"/>
              </a:rPr>
              <a:t>https://opentextbc.ca/chemistry/chapter/5-2-calorimetry/</a:t>
            </a:r>
            <a:endParaRPr b="0" lang="de-AT" sz="800" spc="-1" strike="noStrike">
              <a:latin typeface="Arial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981000" y="6445800"/>
            <a:ext cx="26175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AT" sz="800" spc="-1" strike="noStrike">
                <a:latin typeface="Arial"/>
                <a:hlinkClick r:id="rId4"/>
              </a:rPr>
              <a:t>https://mediatum.ub.tum.de/doc/1162416/1162416.pdf</a:t>
            </a:r>
            <a:endParaRPr b="0" lang="de-AT" sz="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360000" y="4140000"/>
            <a:ext cx="6018120" cy="198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C63C699-4B08-4751-BFF3-3528338EEDC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Findings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270000" y="1800000"/>
            <a:ext cx="8604000" cy="429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„</a:t>
            </a:r>
            <a:r>
              <a:rPr b="0" i="1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The internal total resistance represents the sum of the </a:t>
            </a:r>
            <a:r>
              <a:rPr b="0" i="1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individual resistances in the SEI-layer, the charge passage </a:t>
            </a:r>
            <a:r>
              <a:rPr b="0" i="1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and the diffusion in equilibrium“</a:t>
            </a: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 </a:t>
            </a:r>
            <a:br>
              <a:rPr sz="2400"/>
            </a:b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(</a:t>
            </a: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  <a:hlinkClick r:id="rId1"/>
              </a:rPr>
              <a:t>https://mediatum.ub.tum.de/doc/1162416/1162416.pdf</a:t>
            </a: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</a:rPr>
              <a:t>, </a:t>
            </a: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</a:rPr>
              <a:t>Page 9)</a:t>
            </a:r>
            <a:endParaRPr b="0" lang="de-AT" sz="2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And determines the ability how much current can be </a:t>
            </a: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delivered by the battery 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Battery is aging → resistance is increasing </a:t>
            </a:r>
            <a:br>
              <a:rPr sz="2400"/>
            </a:b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</a:rPr>
              <a:t>(</a:t>
            </a: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  <a:hlinkClick r:id="rId2"/>
              </a:rPr>
              <a:t>https://www.nature.com/articles/srep12967</a:t>
            </a:r>
            <a:r>
              <a:rPr b="0" lang="de-AT" sz="2200" spc="-1" strike="noStrike">
                <a:solidFill>
                  <a:srgbClr val="000000"/>
                </a:solidFill>
                <a:latin typeface="Calibri"/>
                <a:ea typeface="Source Han Sans CN"/>
              </a:rPr>
              <a:t>)</a:t>
            </a:r>
            <a:endParaRPr b="0" lang="de-AT" sz="2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1BDD43-2596-4A41-9734-86A6BF465A2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70000" y="1090440"/>
            <a:ext cx="8601840" cy="529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Findings</a:t>
            </a:r>
            <a:endParaRPr b="0" lang="de-AT" sz="3200" spc="-1" strike="noStrike">
              <a:solidFill>
                <a:srgbClr val="000000"/>
              </a:solidFill>
              <a:latin typeface="Arial monospaced for SAP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270000" y="1800000"/>
            <a:ext cx="8604000" cy="429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solidFill>
                  <a:srgbClr val="000000"/>
                </a:solidFill>
                <a:latin typeface="Calibri"/>
                <a:ea typeface="Source Han Sans CN"/>
              </a:rPr>
              <a:t>Chosen method is the 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arameterization using current pulses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Already used with the existing device from the company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 comparison to other methods not time consuming</a:t>
            </a:r>
            <a:endParaRPr b="0" lang="de-AT" sz="20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Advantage: fast and easy measurement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Disadvantage: not as accurate as the other methods 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Other measurements are much more complex or take to much time respectively need expensive measuring devices</a:t>
            </a:r>
            <a:endParaRPr b="0" lang="de-AT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4860000" y="280080"/>
            <a:ext cx="1333080" cy="799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3315A3-81AE-459D-B8B0-F9ED7C23FB2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Application>LibreOffice/7.3.4.2$Linux_X86_64 LibreOffice_project/30$Build-2</Application>
  <AppVersion>15.0000</AppVersion>
  <Company>FH Joanneum Ges mbH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2006-09-28T08:59:28Z</dcterms:created>
  <dc:creator>Dobita</dc:creator>
  <dc:description/>
  <dc:language>de-AT</dc:language>
  <cp:lastModifiedBy/>
  <cp:lastPrinted>2014-11-20T12:43:48Z</cp:lastPrinted>
  <dcterms:modified xsi:type="dcterms:W3CDTF">2022-06-29T00:55:34Z</dcterms:modified>
  <cp:revision>1289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Bildschirmpräsentation (4:3)</vt:lpwstr>
  </property>
  <property fmtid="{D5CDD505-2E9C-101B-9397-08002B2CF9AE}" pid="4" name="Slides">
    <vt:r8>3</vt:r8>
  </property>
</Properties>
</file>